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2/19/15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2/19/15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2/19/15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2/19/15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oloconsulting.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Training Two</a:t>
            </a:r>
          </a:p>
          <a:p>
            <a:r>
              <a:rPr lang="en-US" dirty="0" smtClean="0"/>
              <a:t>Thursday, February 19, 2015</a:t>
            </a:r>
          </a:p>
          <a:p>
            <a:r>
              <a:rPr lang="en-US" dirty="0" smtClean="0">
                <a:hlinkClick r:id="rId2"/>
              </a:rPr>
              <a:t>www.noloconsulting.com</a:t>
            </a:r>
            <a:endParaRPr lang="en-US" dirty="0" smtClean="0"/>
          </a:p>
          <a:p>
            <a:endParaRPr lang="en-US" dirty="0"/>
          </a:p>
        </p:txBody>
      </p:sp>
      <p:sp>
        <p:nvSpPr>
          <p:cNvPr id="3" name="Title 2"/>
          <p:cNvSpPr>
            <a:spLocks noGrp="1"/>
          </p:cNvSpPr>
          <p:nvPr>
            <p:ph type="ctrTitle"/>
          </p:nvPr>
        </p:nvSpPr>
        <p:spPr/>
        <p:txBody>
          <a:bodyPr/>
          <a:lstStyle/>
          <a:p>
            <a:r>
              <a:rPr lang="en-US" dirty="0" smtClean="0"/>
              <a:t>Mississippi Head Start Association</a:t>
            </a:r>
            <a:endParaRPr lang="en-US" dirty="0"/>
          </a:p>
        </p:txBody>
      </p:sp>
    </p:spTree>
    <p:extLst>
      <p:ext uri="{BB962C8B-B14F-4D97-AF65-F5344CB8AC3E}">
        <p14:creationId xmlns:p14="http://schemas.microsoft.com/office/powerpoint/2010/main" val="980990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3"/>
          </p:nvPr>
        </p:nvSpPr>
        <p:spPr/>
        <p:txBody>
          <a:bodyPr/>
          <a:lstStyle/>
          <a:p>
            <a:r>
              <a:rPr lang="en-US" dirty="0" smtClean="0"/>
              <a:t>To increase </a:t>
            </a:r>
            <a:r>
              <a:rPr lang="en-US" dirty="0"/>
              <a:t>understanding of crafting five-year measurable goals according to the mandates of a new five-year grantee plans.  </a:t>
            </a:r>
            <a:endParaRPr lang="en-US" dirty="0" smtClean="0"/>
          </a:p>
          <a:p>
            <a:pPr marL="45720" indent="0">
              <a:buNone/>
            </a:pPr>
            <a:endParaRPr lang="en-US" dirty="0" smtClean="0"/>
          </a:p>
          <a:p>
            <a:r>
              <a:rPr lang="en-US" dirty="0" smtClean="0"/>
              <a:t>To align </a:t>
            </a:r>
            <a:r>
              <a:rPr lang="en-US" dirty="0"/>
              <a:t>goals and data-driven processes to comply with Head Start rules and regulations.  </a:t>
            </a:r>
          </a:p>
          <a:p>
            <a:endParaRPr lang="en-US" dirty="0"/>
          </a:p>
        </p:txBody>
      </p:sp>
    </p:spTree>
    <p:extLst>
      <p:ext uri="{BB962C8B-B14F-4D97-AF65-F5344CB8AC3E}">
        <p14:creationId xmlns:p14="http://schemas.microsoft.com/office/powerpoint/2010/main" val="3502481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To </a:t>
            </a:r>
            <a:r>
              <a:rPr lang="en-US" dirty="0"/>
              <a:t>understand the 5 year Grant Proposal Process </a:t>
            </a:r>
          </a:p>
          <a:p>
            <a:r>
              <a:rPr lang="en-US" dirty="0"/>
              <a:t>To understand and practice using the Logic Model as a tool to link data to goal setting </a:t>
            </a:r>
          </a:p>
          <a:p>
            <a:r>
              <a:rPr lang="en-US" dirty="0"/>
              <a:t>To reaffirm program connection to its Mission and Values</a:t>
            </a:r>
          </a:p>
          <a:p>
            <a:r>
              <a:rPr lang="en-US" dirty="0"/>
              <a:t>To review and compare Program Goal Samples</a:t>
            </a:r>
          </a:p>
          <a:p>
            <a:r>
              <a:rPr lang="en-US" dirty="0"/>
              <a:t>To practice how to edit program goals to fit mission and performance standards </a:t>
            </a:r>
          </a:p>
          <a:p>
            <a:endParaRPr lang="en-US" dirty="0"/>
          </a:p>
        </p:txBody>
      </p:sp>
    </p:spTree>
    <p:extLst>
      <p:ext uri="{BB962C8B-B14F-4D97-AF65-F5344CB8AC3E}">
        <p14:creationId xmlns:p14="http://schemas.microsoft.com/office/powerpoint/2010/main" val="12433090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0" indent="0">
              <a:buNone/>
            </a:pPr>
            <a:r>
              <a:rPr lang="en-US" dirty="0">
                <a:effectLst/>
              </a:rPr>
              <a:t>What is the organizations’ mission? </a:t>
            </a:r>
            <a:br>
              <a:rPr lang="en-US" dirty="0">
                <a:effectLst/>
              </a:rPr>
            </a:br>
            <a:endParaRPr lang="en-US" dirty="0"/>
          </a:p>
        </p:txBody>
      </p:sp>
      <p:sp>
        <p:nvSpPr>
          <p:cNvPr id="3" name="Content Placeholder 2"/>
          <p:cNvSpPr>
            <a:spLocks noGrp="1"/>
          </p:cNvSpPr>
          <p:nvPr>
            <p:ph sz="quarter" idx="13"/>
          </p:nvPr>
        </p:nvSpPr>
        <p:spPr/>
        <p:txBody>
          <a:bodyPr/>
          <a:lstStyle/>
          <a:p>
            <a:pPr marL="502920" indent="-457200">
              <a:buFont typeface="+mj-lt"/>
              <a:buAutoNum type="arabicPeriod"/>
            </a:pPr>
            <a:r>
              <a:rPr lang="en-US" dirty="0" smtClean="0"/>
              <a:t>What </a:t>
            </a:r>
            <a:r>
              <a:rPr lang="en-US" dirty="0"/>
              <a:t>is the company’s reason for </a:t>
            </a:r>
            <a:r>
              <a:rPr lang="en-US" dirty="0" smtClean="0"/>
              <a:t>existing?</a:t>
            </a:r>
          </a:p>
          <a:p>
            <a:pPr marL="502920" indent="-457200">
              <a:buFont typeface="+mj-lt"/>
              <a:buAutoNum type="arabicPeriod"/>
            </a:pPr>
            <a:r>
              <a:rPr lang="en-US" dirty="0" smtClean="0"/>
              <a:t>Does </a:t>
            </a:r>
            <a:r>
              <a:rPr lang="en-US" dirty="0"/>
              <a:t>staff understand the purpose of the organization? </a:t>
            </a:r>
            <a:endParaRPr lang="en-US" dirty="0" smtClean="0"/>
          </a:p>
          <a:p>
            <a:pPr marL="502920" indent="-457200">
              <a:buFont typeface="+mj-lt"/>
              <a:buAutoNum type="arabicPeriod"/>
            </a:pPr>
            <a:r>
              <a:rPr lang="en-US" dirty="0" smtClean="0"/>
              <a:t>What </a:t>
            </a:r>
            <a:r>
              <a:rPr lang="en-US" dirty="0"/>
              <a:t>are the organization’s actions</a:t>
            </a:r>
            <a:r>
              <a:rPr lang="en-US" dirty="0" smtClean="0"/>
              <a:t>?</a:t>
            </a:r>
            <a:endParaRPr lang="en-US" dirty="0"/>
          </a:p>
          <a:p>
            <a:pPr marL="502920" indent="-457200">
              <a:buFont typeface="+mj-lt"/>
              <a:buAutoNum type="arabicPeriod"/>
            </a:pPr>
            <a:r>
              <a:rPr lang="en-US" dirty="0" smtClean="0"/>
              <a:t>What </a:t>
            </a:r>
            <a:r>
              <a:rPr lang="en-US" dirty="0"/>
              <a:t>are the organization’s </a:t>
            </a:r>
            <a:r>
              <a:rPr lang="en-US" dirty="0" smtClean="0"/>
              <a:t>(program) goals</a:t>
            </a:r>
            <a:r>
              <a:rPr lang="en-US" dirty="0"/>
              <a:t>? </a:t>
            </a:r>
            <a:endParaRPr lang="en-US" dirty="0" smtClean="0"/>
          </a:p>
          <a:p>
            <a:pPr lvl="2"/>
            <a:r>
              <a:rPr lang="en-US" dirty="0" smtClean="0"/>
              <a:t>Rely on your CA, Self Assessment, other data</a:t>
            </a:r>
            <a:endParaRPr lang="en-US" dirty="0"/>
          </a:p>
          <a:p>
            <a:pPr marL="45720" indent="0">
              <a:buNone/>
            </a:pPr>
            <a:endParaRPr lang="en-US" dirty="0"/>
          </a:p>
        </p:txBody>
      </p:sp>
    </p:spTree>
    <p:extLst>
      <p:ext uri="{BB962C8B-B14F-4D97-AF65-F5344CB8AC3E}">
        <p14:creationId xmlns:p14="http://schemas.microsoft.com/office/powerpoint/2010/main" val="34688139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03600" y="1917700"/>
            <a:ext cx="2032000" cy="369332"/>
          </a:xfrm>
          <a:prstGeom prst="rect">
            <a:avLst/>
          </a:prstGeom>
          <a:noFill/>
          <a:ln w="38100" cmpd="sng">
            <a:solidFill>
              <a:schemeClr val="tx1"/>
            </a:solidFill>
          </a:ln>
        </p:spPr>
        <p:txBody>
          <a:bodyPr wrap="square" rtlCol="0">
            <a:spAutoFit/>
          </a:bodyPr>
          <a:lstStyle/>
          <a:p>
            <a:r>
              <a:rPr lang="en-US" dirty="0" smtClean="0"/>
              <a:t>Program Goal</a:t>
            </a:r>
            <a:endParaRPr lang="en-US" dirty="0"/>
          </a:p>
        </p:txBody>
      </p:sp>
      <p:sp>
        <p:nvSpPr>
          <p:cNvPr id="5" name="TextBox 4"/>
          <p:cNvSpPr txBox="1"/>
          <p:nvPr/>
        </p:nvSpPr>
        <p:spPr>
          <a:xfrm>
            <a:off x="927100" y="1257300"/>
            <a:ext cx="1651000" cy="2031325"/>
          </a:xfrm>
          <a:prstGeom prst="rect">
            <a:avLst/>
          </a:prstGeom>
          <a:noFill/>
          <a:ln w="38100" cmpd="sng">
            <a:solidFill>
              <a:schemeClr val="tx1"/>
            </a:solidFill>
          </a:ln>
        </p:spPr>
        <p:txBody>
          <a:bodyPr wrap="square" rtlCol="0">
            <a:spAutoFit/>
          </a:bodyPr>
          <a:lstStyle/>
          <a:p>
            <a:r>
              <a:rPr lang="en-US" dirty="0" smtClean="0"/>
              <a:t>Community Assessment</a:t>
            </a:r>
          </a:p>
          <a:p>
            <a:endParaRPr lang="en-US" dirty="0"/>
          </a:p>
          <a:p>
            <a:r>
              <a:rPr lang="en-US" dirty="0" smtClean="0"/>
              <a:t>Self Assessment</a:t>
            </a:r>
          </a:p>
          <a:p>
            <a:endParaRPr lang="en-US" dirty="0"/>
          </a:p>
          <a:p>
            <a:r>
              <a:rPr lang="en-US" dirty="0" smtClean="0"/>
              <a:t>Other Data</a:t>
            </a:r>
            <a:endParaRPr lang="en-US" dirty="0"/>
          </a:p>
        </p:txBody>
      </p:sp>
      <p:sp>
        <p:nvSpPr>
          <p:cNvPr id="6" name="TextBox 5"/>
          <p:cNvSpPr txBox="1"/>
          <p:nvPr/>
        </p:nvSpPr>
        <p:spPr>
          <a:xfrm>
            <a:off x="5943600" y="1346200"/>
            <a:ext cx="2032000" cy="369332"/>
          </a:xfrm>
          <a:prstGeom prst="rect">
            <a:avLst/>
          </a:prstGeom>
          <a:noFill/>
          <a:ln w="38100" cmpd="sng">
            <a:solidFill>
              <a:srgbClr val="4E67C8"/>
            </a:solidFill>
          </a:ln>
          <a:effectLst>
            <a:innerShdw blurRad="63500" dist="50800" dir="13500000">
              <a:prstClr val="black">
                <a:alpha val="50000"/>
              </a:prstClr>
            </a:innerShdw>
          </a:effectLst>
        </p:spPr>
        <p:txBody>
          <a:bodyPr wrap="square" rtlCol="0">
            <a:spAutoFit/>
          </a:bodyPr>
          <a:lstStyle/>
          <a:p>
            <a:r>
              <a:rPr lang="en-US" dirty="0" smtClean="0"/>
              <a:t>Program Mission</a:t>
            </a:r>
            <a:endParaRPr lang="en-US" dirty="0"/>
          </a:p>
        </p:txBody>
      </p:sp>
      <p:sp>
        <p:nvSpPr>
          <p:cNvPr id="7" name="TextBox 6"/>
          <p:cNvSpPr txBox="1"/>
          <p:nvPr/>
        </p:nvSpPr>
        <p:spPr>
          <a:xfrm>
            <a:off x="4762500" y="2997200"/>
            <a:ext cx="1282700" cy="923330"/>
          </a:xfrm>
          <a:prstGeom prst="rect">
            <a:avLst/>
          </a:prstGeom>
          <a:noFill/>
          <a:ln w="38100" cmpd="sng">
            <a:solidFill>
              <a:schemeClr val="tx1"/>
            </a:solidFill>
          </a:ln>
        </p:spPr>
        <p:txBody>
          <a:bodyPr wrap="square" rtlCol="0">
            <a:spAutoFit/>
          </a:bodyPr>
          <a:lstStyle/>
          <a:p>
            <a:r>
              <a:rPr lang="en-US" dirty="0" smtClean="0"/>
              <a:t>School Readiness Goals </a:t>
            </a:r>
            <a:endParaRPr lang="en-US" dirty="0"/>
          </a:p>
        </p:txBody>
      </p:sp>
      <p:sp>
        <p:nvSpPr>
          <p:cNvPr id="8" name="TextBox 7"/>
          <p:cNvSpPr txBox="1"/>
          <p:nvPr/>
        </p:nvSpPr>
        <p:spPr>
          <a:xfrm>
            <a:off x="2489200" y="3941128"/>
            <a:ext cx="1257300" cy="369332"/>
          </a:xfrm>
          <a:prstGeom prst="rect">
            <a:avLst/>
          </a:prstGeom>
          <a:noFill/>
          <a:ln w="38100" cmpd="sng">
            <a:solidFill>
              <a:schemeClr val="tx1"/>
            </a:solidFill>
          </a:ln>
        </p:spPr>
        <p:txBody>
          <a:bodyPr wrap="square" rtlCol="0">
            <a:spAutoFit/>
          </a:bodyPr>
          <a:lstStyle/>
          <a:p>
            <a:r>
              <a:rPr lang="en-US" dirty="0" smtClean="0"/>
              <a:t>PFCE</a:t>
            </a:r>
            <a:endParaRPr lang="en-US" dirty="0"/>
          </a:p>
        </p:txBody>
      </p:sp>
      <p:sp>
        <p:nvSpPr>
          <p:cNvPr id="9" name="TextBox 8"/>
          <p:cNvSpPr txBox="1"/>
          <p:nvPr/>
        </p:nvSpPr>
        <p:spPr>
          <a:xfrm>
            <a:off x="2806700" y="4913531"/>
            <a:ext cx="2057400" cy="646331"/>
          </a:xfrm>
          <a:prstGeom prst="rect">
            <a:avLst/>
          </a:prstGeom>
          <a:noFill/>
          <a:ln w="38100" cmpd="sng">
            <a:solidFill>
              <a:schemeClr val="tx1"/>
            </a:solidFill>
          </a:ln>
        </p:spPr>
        <p:txBody>
          <a:bodyPr wrap="square" rtlCol="0">
            <a:spAutoFit/>
          </a:bodyPr>
          <a:lstStyle/>
          <a:p>
            <a:r>
              <a:rPr lang="en-US" dirty="0" smtClean="0"/>
              <a:t>Fiscal Accountability</a:t>
            </a:r>
            <a:endParaRPr lang="en-US" dirty="0"/>
          </a:p>
        </p:txBody>
      </p:sp>
      <p:cxnSp>
        <p:nvCxnSpPr>
          <p:cNvPr id="11" name="Straight Arrow Connector 10"/>
          <p:cNvCxnSpPr/>
          <p:nvPr/>
        </p:nvCxnSpPr>
        <p:spPr>
          <a:xfrm flipV="1">
            <a:off x="4864100" y="1485900"/>
            <a:ext cx="1079500" cy="431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4" idx="1"/>
          </p:cNvCxnSpPr>
          <p:nvPr/>
        </p:nvCxnSpPr>
        <p:spPr>
          <a:xfrm>
            <a:off x="2578100" y="2095500"/>
            <a:ext cx="825500" cy="68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Elbow Connector 14"/>
          <p:cNvCxnSpPr>
            <a:stCxn id="4" idx="2"/>
            <a:endCxn id="7" idx="1"/>
          </p:cNvCxnSpPr>
          <p:nvPr/>
        </p:nvCxnSpPr>
        <p:spPr>
          <a:xfrm rot="16200000" flipH="1">
            <a:off x="4005134" y="2701498"/>
            <a:ext cx="1171833" cy="3429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3746500" y="2287031"/>
            <a:ext cx="266700" cy="16334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3987800" y="2287032"/>
            <a:ext cx="12700" cy="26265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4000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heckerboard(across)">
                                      <p:cBhvr>
                                        <p:cTn id="34" dur="500"/>
                                        <p:tgtEl>
                                          <p:spTgt spid="15"/>
                                        </p:tgtEl>
                                      </p:cBhvr>
                                    </p:animEffect>
                                  </p:childTnLst>
                                </p:cTn>
                              </p:par>
                              <p:par>
                                <p:cTn id="35" presetID="5" presetClass="entr" presetSubtype="1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heckerboard(across)">
                                      <p:cBhvr>
                                        <p:cTn id="37" dur="500"/>
                                        <p:tgtEl>
                                          <p:spTgt spid="21"/>
                                        </p:tgtEl>
                                      </p:cBhvr>
                                    </p:animEffect>
                                  </p:childTnLst>
                                </p:cTn>
                              </p:par>
                              <p:par>
                                <p:cTn id="38" presetID="5" presetClass="entr" presetSubtype="1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heckerboard(across)">
                                      <p:cBhvr>
                                        <p:cTn id="40" dur="500"/>
                                        <p:tgtEl>
                                          <p:spTgt spid="17"/>
                                        </p:tgtEl>
                                      </p:cBhvr>
                                    </p:animEffect>
                                  </p:childTnLst>
                                </p:cTn>
                              </p:par>
                              <p:par>
                                <p:cTn id="41" presetID="5" presetClass="entr" presetSubtype="1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checkerboard(across)">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Three</a:t>
            </a:r>
            <a:br>
              <a:rPr lang="en-US" dirty="0" smtClean="0"/>
            </a:br>
            <a:r>
              <a:rPr lang="en-US" sz="3200" dirty="0" smtClean="0">
                <a:solidFill>
                  <a:srgbClr val="FF0000"/>
                </a:solidFill>
              </a:rPr>
              <a:t>Thursday, March 19, 2015</a:t>
            </a:r>
            <a:endParaRPr lang="en-US" sz="3200" dirty="0">
              <a:solidFill>
                <a:srgbClr val="FF0000"/>
              </a:solidFill>
            </a:endParaRPr>
          </a:p>
        </p:txBody>
      </p:sp>
      <p:sp>
        <p:nvSpPr>
          <p:cNvPr id="3" name="Content Placeholder 2"/>
          <p:cNvSpPr>
            <a:spLocks noGrp="1"/>
          </p:cNvSpPr>
          <p:nvPr>
            <p:ph sz="quarter" idx="13"/>
          </p:nvPr>
        </p:nvSpPr>
        <p:spPr/>
        <p:txBody>
          <a:bodyPr>
            <a:normAutofit fontScale="85000" lnSpcReduction="20000"/>
          </a:bodyPr>
          <a:lstStyle/>
          <a:p>
            <a:r>
              <a:rPr lang="en-US" dirty="0"/>
              <a:t>“real-world, hands on” training that allows programs to practice using their individual program data to measure impact and improve decision-making.  </a:t>
            </a:r>
            <a:endParaRPr lang="en-US" dirty="0" smtClean="0"/>
          </a:p>
          <a:p>
            <a:r>
              <a:rPr lang="en-US" dirty="0" smtClean="0"/>
              <a:t>Our </a:t>
            </a:r>
            <a:r>
              <a:rPr lang="en-US" dirty="0"/>
              <a:t>expectation is to have a 3-staff management team from each grantee/program who attended trainings one and two.  </a:t>
            </a:r>
            <a:endParaRPr lang="en-US" dirty="0" smtClean="0"/>
          </a:p>
          <a:p>
            <a:r>
              <a:rPr lang="en-US" dirty="0" smtClean="0"/>
              <a:t>The </a:t>
            </a:r>
            <a:r>
              <a:rPr lang="en-US" dirty="0"/>
              <a:t>session would also allow grantees from Mississippi to talk about data together and to receive support in the development or refinement of their own Data Plans. We will allow programs to use their own data in facilitated breakout sessions to support each program team on data collection strategies, organization of data sources and analysis of data findings. </a:t>
            </a:r>
          </a:p>
        </p:txBody>
      </p:sp>
    </p:spTree>
    <p:extLst>
      <p:ext uri="{BB962C8B-B14F-4D97-AF65-F5344CB8AC3E}">
        <p14:creationId xmlns:p14="http://schemas.microsoft.com/office/powerpoint/2010/main" val="20538534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bring?</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The following is a suggested list of items and documents to bring to the training session:</a:t>
            </a:r>
          </a:p>
          <a:p>
            <a:pPr marL="822960" lvl="1" indent="-457200">
              <a:buFont typeface="+mj-lt"/>
              <a:buAutoNum type="arabicPeriod"/>
            </a:pPr>
            <a:r>
              <a:rPr lang="en-US" dirty="0"/>
              <a:t>Laptops</a:t>
            </a:r>
          </a:p>
          <a:p>
            <a:pPr marL="822960" lvl="1" indent="-457200">
              <a:buFont typeface="+mj-lt"/>
              <a:buAutoNum type="arabicPeriod"/>
            </a:pPr>
            <a:r>
              <a:rPr lang="en-US" dirty="0"/>
              <a:t>Data Plan - if available</a:t>
            </a:r>
          </a:p>
          <a:p>
            <a:pPr marL="822960" lvl="1" indent="-457200">
              <a:buFont typeface="+mj-lt"/>
              <a:buAutoNum type="arabicPeriod"/>
            </a:pPr>
            <a:r>
              <a:rPr lang="en-US" dirty="0"/>
              <a:t>Five Year Grant  - if applicable</a:t>
            </a:r>
          </a:p>
          <a:p>
            <a:pPr marL="822960" lvl="1" indent="-457200">
              <a:buFont typeface="+mj-lt"/>
              <a:buAutoNum type="arabicPeriod"/>
            </a:pPr>
            <a:r>
              <a:rPr lang="en-US" dirty="0"/>
              <a:t>Program Goals</a:t>
            </a:r>
          </a:p>
          <a:p>
            <a:pPr marL="822960" lvl="1" indent="-457200">
              <a:buFont typeface="+mj-lt"/>
              <a:buAutoNum type="arabicPeriod"/>
            </a:pPr>
            <a:r>
              <a:rPr lang="en-US" dirty="0"/>
              <a:t>School Readiness Goals and data</a:t>
            </a:r>
          </a:p>
          <a:p>
            <a:pPr marL="822960" lvl="1" indent="-457200">
              <a:buFont typeface="+mj-lt"/>
              <a:buAutoNum type="arabicPeriod"/>
            </a:pPr>
            <a:r>
              <a:rPr lang="en-US" dirty="0"/>
              <a:t>Family Engagement Goals and/or plans</a:t>
            </a:r>
          </a:p>
          <a:p>
            <a:pPr marL="822960" lvl="1" indent="-457200">
              <a:buFont typeface="+mj-lt"/>
              <a:buAutoNum type="arabicPeriod"/>
            </a:pPr>
            <a:r>
              <a:rPr lang="en-US" dirty="0"/>
              <a:t>Community Needs Assessment</a:t>
            </a:r>
          </a:p>
          <a:p>
            <a:pPr marL="822960" lvl="1" indent="-457200">
              <a:buFont typeface="+mj-lt"/>
              <a:buAutoNum type="arabicPeriod"/>
            </a:pPr>
            <a:r>
              <a:rPr lang="en-US" dirty="0"/>
              <a:t>Self-Assessment Report</a:t>
            </a:r>
          </a:p>
          <a:p>
            <a:pPr marL="822960" lvl="1" indent="-457200">
              <a:buFont typeface="+mj-lt"/>
              <a:buAutoNum type="arabicPeriod"/>
            </a:pPr>
            <a:r>
              <a:rPr lang="en-US" dirty="0"/>
              <a:t>Copy of 2014 Program Information Report (PIR)</a:t>
            </a:r>
          </a:p>
          <a:p>
            <a:pPr marL="822960" lvl="1" indent="-457200">
              <a:buFont typeface="+mj-lt"/>
              <a:buAutoNum type="arabicPeriod"/>
            </a:pPr>
            <a:r>
              <a:rPr lang="en-US" dirty="0"/>
              <a:t>Child Tracking System Manual or index of reports</a:t>
            </a:r>
          </a:p>
          <a:p>
            <a:endParaRPr lang="en-US" dirty="0"/>
          </a:p>
        </p:txBody>
      </p:sp>
    </p:spTree>
    <p:extLst>
      <p:ext uri="{BB962C8B-B14F-4D97-AF65-F5344CB8AC3E}">
        <p14:creationId xmlns:p14="http://schemas.microsoft.com/office/powerpoint/2010/main" val="26159386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116</TotalTime>
  <Words>318</Words>
  <Application>Microsoft Macintosh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Mississippi Head Start Association</vt:lpstr>
      <vt:lpstr>Purpose</vt:lpstr>
      <vt:lpstr>Objectives</vt:lpstr>
      <vt:lpstr>What is the organizations’ mission?  </vt:lpstr>
      <vt:lpstr>PowerPoint Presentation</vt:lpstr>
      <vt:lpstr>Training Three Thursday, March 19, 2015</vt:lpstr>
      <vt:lpstr>What to bring?</vt:lpstr>
    </vt:vector>
  </TitlesOfParts>
  <Company>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Head Start Association</dc:title>
  <dc:creator>nc m</dc:creator>
  <cp:lastModifiedBy>nc m</cp:lastModifiedBy>
  <cp:revision>9</cp:revision>
  <dcterms:created xsi:type="dcterms:W3CDTF">2015-02-18T14:41:06Z</dcterms:created>
  <dcterms:modified xsi:type="dcterms:W3CDTF">2015-02-19T15:07:07Z</dcterms:modified>
</cp:coreProperties>
</file>